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ira Sans" charset="1" panose="020B0503050000020004"/>
      <p:regular r:id="rId10"/>
    </p:embeddedFont>
    <p:embeddedFont>
      <p:font typeface="Fira Sans Bold" charset="1" panose="020B0803050000020004"/>
      <p:regular r:id="rId11"/>
    </p:embeddedFont>
    <p:embeddedFont>
      <p:font typeface="Fira Sans Italics" charset="1" panose="020B0503050000020004"/>
      <p:regular r:id="rId12"/>
    </p:embeddedFont>
    <p:embeddedFont>
      <p:font typeface="Fira Sans Bold Italics" charset="1" panose="020B0803050000020004"/>
      <p:regular r:id="rId13"/>
    </p:embeddedFont>
    <p:embeddedFont>
      <p:font typeface="Fira Sans Thin" charset="1" panose="020B0303050000020004"/>
      <p:regular r:id="rId14"/>
    </p:embeddedFont>
    <p:embeddedFont>
      <p:font typeface="Fira Sans Thin Italics" charset="1" panose="020B0303050000020004"/>
      <p:regular r:id="rId15"/>
    </p:embeddedFont>
    <p:embeddedFont>
      <p:font typeface="Fira Sans Extra-Light" charset="1" panose="020B0403050000020004"/>
      <p:regular r:id="rId16"/>
    </p:embeddedFont>
    <p:embeddedFont>
      <p:font typeface="Fira Sans Extra-Light Italics" charset="1" panose="020B0403050000020004"/>
      <p:regular r:id="rId17"/>
    </p:embeddedFont>
    <p:embeddedFont>
      <p:font typeface="Fira Sans Light" charset="1" panose="020B0403050000020004"/>
      <p:regular r:id="rId18"/>
    </p:embeddedFont>
    <p:embeddedFont>
      <p:font typeface="Fira Sans Light Italics" charset="1" panose="020B0403050000020004"/>
      <p:regular r:id="rId19"/>
    </p:embeddedFont>
    <p:embeddedFont>
      <p:font typeface="Fira Sans Medium" charset="1" panose="020B0603050000020004"/>
      <p:regular r:id="rId20"/>
    </p:embeddedFont>
    <p:embeddedFont>
      <p:font typeface="Fira Sans Medium Italics" charset="1" panose="020B0603050000020004"/>
      <p:regular r:id="rId21"/>
    </p:embeddedFont>
    <p:embeddedFont>
      <p:font typeface="Fira Sans Semi-Bold" charset="1" panose="020B0603050000020004"/>
      <p:regular r:id="rId22"/>
    </p:embeddedFont>
    <p:embeddedFont>
      <p:font typeface="Fira Sans Semi-Bold Italics" charset="1" panose="020B0703050000020004"/>
      <p:regular r:id="rId23"/>
    </p:embeddedFont>
    <p:embeddedFont>
      <p:font typeface="Fira Sans Ultra-Bold" charset="1" panose="020B0903050000020004"/>
      <p:regular r:id="rId24"/>
    </p:embeddedFont>
    <p:embeddedFont>
      <p:font typeface="Fira Sans Ultra-Bold Italics" charset="1" panose="020B0903050000020004"/>
      <p:regular r:id="rId25"/>
    </p:embeddedFont>
    <p:embeddedFont>
      <p:font typeface="Fira Sans Heavy" charset="1" panose="020B0A03050000020004"/>
      <p:regular r:id="rId26"/>
    </p:embeddedFont>
    <p:embeddedFont>
      <p:font typeface="Fira Sans Heavy Italics" charset="1" panose="020B0A030500000200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643392" y="5603775"/>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269337" y="1399822"/>
            <a:ext cx="5252934"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GROUP - 4</a:t>
            </a:r>
          </a:p>
        </p:txBody>
      </p:sp>
      <p:grpSp>
        <p:nvGrpSpPr>
          <p:cNvPr name="Group 7" id="7"/>
          <p:cNvGrpSpPr/>
          <p:nvPr/>
        </p:nvGrpSpPr>
        <p:grpSpPr>
          <a:xfrm rot="0">
            <a:off x="-3487621" y="4921275"/>
            <a:ext cx="6383425" cy="5528076"/>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2EF12"/>
            </a:solidFill>
          </p:spPr>
        </p:sp>
      </p:grpSp>
      <p:grpSp>
        <p:nvGrpSpPr>
          <p:cNvPr name="Group 9" id="9"/>
          <p:cNvGrpSpPr/>
          <p:nvPr/>
        </p:nvGrpSpPr>
        <p:grpSpPr>
          <a:xfrm rot="0">
            <a:off x="1024049" y="8689669"/>
            <a:ext cx="3034530" cy="2627917"/>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sp>
        <p:nvSpPr>
          <p:cNvPr name="TextBox 11" id="11"/>
          <p:cNvSpPr txBox="true"/>
          <p:nvPr/>
        </p:nvSpPr>
        <p:spPr>
          <a:xfrm rot="0">
            <a:off x="9139238" y="4950453"/>
            <a:ext cx="9525" cy="347995"/>
          </a:xfrm>
          <a:prstGeom prst="rect">
            <a:avLst/>
          </a:prstGeom>
        </p:spPr>
        <p:txBody>
          <a:bodyPr anchor="t" rtlCol="false" tIns="0" lIns="0" bIns="0" rIns="0">
            <a:spAutoFit/>
          </a:bodyPr>
          <a:lstStyle/>
          <a:p>
            <a:pPr algn="ctr">
              <a:lnSpc>
                <a:spcPts val="2869"/>
              </a:lnSpc>
              <a:spcBef>
                <a:spcPct val="0"/>
              </a:spcBef>
            </a:pPr>
          </a:p>
        </p:txBody>
      </p:sp>
      <p:sp>
        <p:nvSpPr>
          <p:cNvPr name="TextBox 12" id="12"/>
          <p:cNvSpPr txBox="true"/>
          <p:nvPr/>
        </p:nvSpPr>
        <p:spPr>
          <a:xfrm rot="0">
            <a:off x="9139238" y="2829242"/>
            <a:ext cx="7043043" cy="4852686"/>
          </a:xfrm>
          <a:prstGeom prst="rect">
            <a:avLst/>
          </a:prstGeom>
        </p:spPr>
        <p:txBody>
          <a:bodyPr anchor="t" rtlCol="false" tIns="0" lIns="0" bIns="0" rIns="0">
            <a:spAutoFit/>
          </a:bodyPr>
          <a:lstStyle/>
          <a:p>
            <a:pPr>
              <a:lnSpc>
                <a:spcPts val="5529"/>
              </a:lnSpc>
            </a:pPr>
            <a:r>
              <a:rPr lang="en-US" sz="3949">
                <a:solidFill>
                  <a:srgbClr val="F4F4F4"/>
                </a:solidFill>
                <a:latin typeface="Fira Sans Light"/>
              </a:rPr>
              <a:t>Manisha Mehta            ST1147</a:t>
            </a:r>
          </a:p>
          <a:p>
            <a:pPr>
              <a:lnSpc>
                <a:spcPts val="5529"/>
              </a:lnSpc>
            </a:pPr>
            <a:r>
              <a:rPr lang="en-US" sz="3949">
                <a:solidFill>
                  <a:srgbClr val="F4F4F4"/>
                </a:solidFill>
                <a:latin typeface="Fira Sans Light"/>
              </a:rPr>
              <a:t>Sahasra Reddy             ST1132  </a:t>
            </a:r>
          </a:p>
          <a:p>
            <a:pPr>
              <a:lnSpc>
                <a:spcPts val="5529"/>
              </a:lnSpc>
            </a:pPr>
            <a:r>
              <a:rPr lang="en-US" sz="3949">
                <a:solidFill>
                  <a:srgbClr val="F4F4F4"/>
                </a:solidFill>
                <a:latin typeface="Fira Sans Light"/>
              </a:rPr>
              <a:t>Sarthak Priyank Verma ST1170</a:t>
            </a:r>
          </a:p>
          <a:p>
            <a:pPr>
              <a:lnSpc>
                <a:spcPts val="5529"/>
              </a:lnSpc>
            </a:pPr>
            <a:r>
              <a:rPr lang="en-US" sz="3949">
                <a:solidFill>
                  <a:srgbClr val="F4F4F4"/>
                </a:solidFill>
                <a:latin typeface="Fira Sans Light"/>
              </a:rPr>
              <a:t>Kumari Rishita              ST1144</a:t>
            </a:r>
          </a:p>
          <a:p>
            <a:pPr>
              <a:lnSpc>
                <a:spcPts val="5529"/>
              </a:lnSpc>
            </a:pPr>
            <a:r>
              <a:rPr lang="en-US" sz="3949">
                <a:solidFill>
                  <a:srgbClr val="F4F4F4"/>
                </a:solidFill>
                <a:latin typeface="Fira Sans Light"/>
              </a:rPr>
              <a:t>Maitri Bandodkar          ST1146</a:t>
            </a:r>
          </a:p>
          <a:p>
            <a:pPr>
              <a:lnSpc>
                <a:spcPts val="5529"/>
              </a:lnSpc>
            </a:pPr>
            <a:r>
              <a:rPr lang="en-US" sz="3949">
                <a:solidFill>
                  <a:srgbClr val="F4F4F4"/>
                </a:solidFill>
                <a:latin typeface="Fira Sans Light"/>
              </a:rPr>
              <a:t>Allan Wilfred                 ST 1121  </a:t>
            </a:r>
          </a:p>
          <a:p>
            <a:pPr>
              <a:lnSpc>
                <a:spcPts val="5529"/>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458660" y="755964"/>
            <a:ext cx="10202605" cy="2696185"/>
            <a:chOff x="0" y="0"/>
            <a:chExt cx="13603473" cy="3594913"/>
          </a:xfrm>
        </p:grpSpPr>
        <p:sp>
          <p:nvSpPr>
            <p:cNvPr name="TextBox 3" id="3"/>
            <p:cNvSpPr txBox="true"/>
            <p:nvPr/>
          </p:nvSpPr>
          <p:spPr>
            <a:xfrm rot="0">
              <a:off x="0" y="0"/>
              <a:ext cx="13603473" cy="2438400"/>
            </a:xfrm>
            <a:prstGeom prst="rect">
              <a:avLst/>
            </a:prstGeom>
          </p:spPr>
          <p:txBody>
            <a:bodyPr anchor="t" rtlCol="false" tIns="0" lIns="0" bIns="0" rIns="0">
              <a:spAutoFit/>
            </a:bodyPr>
            <a:lstStyle/>
            <a:p>
              <a:pPr>
                <a:lnSpc>
                  <a:spcPts val="14399"/>
                </a:lnSpc>
              </a:pPr>
              <a:r>
                <a:rPr lang="en-US" sz="11999">
                  <a:solidFill>
                    <a:srgbClr val="000000"/>
                  </a:solidFill>
                  <a:latin typeface="Fira Sans Bold"/>
                </a:rPr>
                <a:t>DATABEL</a:t>
              </a:r>
            </a:p>
          </p:txBody>
        </p:sp>
        <p:sp>
          <p:nvSpPr>
            <p:cNvPr name="TextBox 4" id="4"/>
            <p:cNvSpPr txBox="true"/>
            <p:nvPr/>
          </p:nvSpPr>
          <p:spPr>
            <a:xfrm rot="0">
              <a:off x="0" y="2758406"/>
              <a:ext cx="13603473" cy="836507"/>
            </a:xfrm>
            <a:prstGeom prst="rect">
              <a:avLst/>
            </a:prstGeom>
          </p:spPr>
          <p:txBody>
            <a:bodyPr anchor="t" rtlCol="false" tIns="0" lIns="0" bIns="0" rIns="0">
              <a:spAutoFit/>
            </a:bodyPr>
            <a:lstStyle/>
            <a:p>
              <a:pPr>
                <a:lnSpc>
                  <a:spcPts val="5319"/>
                </a:lnSpc>
              </a:pPr>
              <a:r>
                <a:rPr lang="en-US" sz="3799">
                  <a:solidFill>
                    <a:srgbClr val="000000"/>
                  </a:solidFill>
                  <a:latin typeface="Fira Sans"/>
                </a:rPr>
                <a:t>TELECOM PROVIDER</a:t>
              </a:r>
            </a:p>
          </p:txBody>
        </p:sp>
      </p:grpSp>
      <p:sp>
        <p:nvSpPr>
          <p:cNvPr name="Freeform 5" id="5"/>
          <p:cNvSpPr/>
          <p:nvPr/>
        </p:nvSpPr>
        <p:spPr>
          <a:xfrm flipH="false" flipV="false" rot="0">
            <a:off x="10500100" y="5315047"/>
            <a:ext cx="6759200" cy="4971953"/>
          </a:xfrm>
          <a:custGeom>
            <a:avLst/>
            <a:gdLst/>
            <a:ahLst/>
            <a:cxnLst/>
            <a:rect r="r" b="b" t="t" l="l"/>
            <a:pathLst>
              <a:path h="4971953" w="6759200">
                <a:moveTo>
                  <a:pt x="0" y="0"/>
                </a:moveTo>
                <a:lnTo>
                  <a:pt x="6759200" y="0"/>
                </a:lnTo>
                <a:lnTo>
                  <a:pt x="6759200" y="4971953"/>
                </a:lnTo>
                <a:lnTo>
                  <a:pt x="0" y="4971953"/>
                </a:lnTo>
                <a:lnTo>
                  <a:pt x="0" y="0"/>
                </a:lnTo>
                <a:close/>
              </a:path>
            </a:pathLst>
          </a:custGeom>
          <a:blipFill>
            <a:blip r:embed="rId2"/>
            <a:stretch>
              <a:fillRect l="0" t="0" r="-32749" b="0"/>
            </a:stretch>
          </a:blipFill>
        </p:spPr>
      </p:sp>
      <p:grpSp>
        <p:nvGrpSpPr>
          <p:cNvPr name="Group 6" id="6"/>
          <p:cNvGrpSpPr/>
          <p:nvPr/>
        </p:nvGrpSpPr>
        <p:grpSpPr>
          <a:xfrm rot="0">
            <a:off x="14289626" y="1973475"/>
            <a:ext cx="7321033" cy="6340049"/>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8" id="8"/>
          <p:cNvGrpSpPr/>
          <p:nvPr/>
        </p:nvGrpSpPr>
        <p:grpSpPr>
          <a:xfrm rot="0">
            <a:off x="16234962" y="7506492"/>
            <a:ext cx="4970154" cy="4304177"/>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0" id="10"/>
          <p:cNvGrpSpPr/>
          <p:nvPr/>
        </p:nvGrpSpPr>
        <p:grpSpPr>
          <a:xfrm rot="0">
            <a:off x="10017110" y="1321800"/>
            <a:ext cx="4919947" cy="4260698"/>
            <a:chOff x="0" y="0"/>
            <a:chExt cx="3619627" cy="3134614"/>
          </a:xfrm>
        </p:grpSpPr>
        <p:sp>
          <p:nvSpPr>
            <p:cNvPr name="Freeform 11" id="1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2" id="12"/>
          <p:cNvGrpSpPr/>
          <p:nvPr/>
        </p:nvGrpSpPr>
        <p:grpSpPr>
          <a:xfrm rot="0">
            <a:off x="13952787" y="-1035531"/>
            <a:ext cx="4767251" cy="4128462"/>
            <a:chOff x="0" y="0"/>
            <a:chExt cx="3619627" cy="3134614"/>
          </a:xfrm>
        </p:grpSpPr>
        <p:sp>
          <p:nvSpPr>
            <p:cNvPr name="Freeform 13" id="1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4" id="14"/>
          <p:cNvGrpSpPr/>
          <p:nvPr/>
        </p:nvGrpSpPr>
        <p:grpSpPr>
          <a:xfrm rot="0">
            <a:off x="4847880" y="6108450"/>
            <a:ext cx="6383425" cy="5528076"/>
            <a:chOff x="0" y="0"/>
            <a:chExt cx="3619627" cy="3134614"/>
          </a:xfrm>
        </p:grpSpPr>
        <p:sp>
          <p:nvSpPr>
            <p:cNvPr name="Freeform 15" id="1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6" id="16"/>
          <p:cNvGrpSpPr/>
          <p:nvPr/>
        </p:nvGrpSpPr>
        <p:grpSpPr>
          <a:xfrm rot="0">
            <a:off x="9144000" y="4794492"/>
            <a:ext cx="3034530" cy="2627917"/>
            <a:chOff x="0" y="0"/>
            <a:chExt cx="3619627" cy="3134614"/>
          </a:xfrm>
        </p:grpSpPr>
        <p:sp>
          <p:nvSpPr>
            <p:cNvPr name="Freeform 17" id="1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18" id="18"/>
          <p:cNvGrpSpPr/>
          <p:nvPr/>
        </p:nvGrpSpPr>
        <p:grpSpPr>
          <a:xfrm rot="0">
            <a:off x="8039592" y="3867166"/>
            <a:ext cx="2141618" cy="1854652"/>
            <a:chOff x="0" y="0"/>
            <a:chExt cx="3619627" cy="3134614"/>
          </a:xfrm>
        </p:grpSpPr>
        <p:sp>
          <p:nvSpPr>
            <p:cNvPr name="Freeform 19" id="1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3827429" y="2992656"/>
            <a:ext cx="13247484" cy="6075426"/>
          </a:xfrm>
          <a:prstGeom prst="rect">
            <a:avLst/>
          </a:prstGeom>
        </p:spPr>
        <p:txBody>
          <a:bodyPr anchor="t" rtlCol="false" tIns="0" lIns="0" bIns="0" rIns="0">
            <a:spAutoFit/>
          </a:bodyPr>
          <a:lstStyle/>
          <a:p>
            <a:pPr>
              <a:lnSpc>
                <a:spcPts val="4422"/>
              </a:lnSpc>
            </a:pPr>
            <a:r>
              <a:rPr lang="en-US" sz="3300">
                <a:solidFill>
                  <a:srgbClr val="F4F4F4"/>
                </a:solidFill>
                <a:latin typeface="Fira Sans Medium"/>
              </a:rPr>
              <a:t>Databel, a telecommunications provider, is experiencing customer churn and and requires consultants to investigate the root causes and to identify factors contributing to churn.</a:t>
            </a:r>
          </a:p>
          <a:p>
            <a:pPr>
              <a:lnSpc>
                <a:spcPts val="4422"/>
              </a:lnSpc>
            </a:pPr>
            <a:r>
              <a:rPr lang="en-US" sz="3300">
                <a:solidFill>
                  <a:srgbClr val="F4F4F4"/>
                </a:solidFill>
                <a:latin typeface="Fira Sans Medium"/>
              </a:rPr>
              <a:t>The goal is to understand why customers are leaving Databel and develop insights to help them retain their customer base. This analysis will consider customer demographics, account details, service usage patterns, and any other relevant information available in the dataset.</a:t>
            </a:r>
          </a:p>
          <a:p>
            <a:pPr>
              <a:lnSpc>
                <a:spcPts val="4422"/>
              </a:lnSpc>
            </a:pPr>
          </a:p>
          <a:p>
            <a:pPr>
              <a:lnSpc>
                <a:spcPts val="4422"/>
              </a:lnSpc>
            </a:pPr>
            <a:r>
              <a:rPr lang="en-US" sz="3300">
                <a:solidFill>
                  <a:srgbClr val="F4F4F4"/>
                </a:solidFill>
                <a:latin typeface="Fira Sans Medium"/>
              </a:rPr>
              <a:t> STAKEHOLDERS: Top Level Management and Operations Team</a:t>
            </a:r>
          </a:p>
          <a:p>
            <a:pPr>
              <a:lnSpc>
                <a:spcPts val="4422"/>
              </a:lnSpc>
            </a:pPr>
          </a:p>
        </p:txBody>
      </p:sp>
      <p:sp>
        <p:nvSpPr>
          <p:cNvPr name="TextBox 3" id="3"/>
          <p:cNvSpPr txBox="true"/>
          <p:nvPr/>
        </p:nvSpPr>
        <p:spPr>
          <a:xfrm rot="0">
            <a:off x="427968" y="744855"/>
            <a:ext cx="14766361" cy="1533525"/>
          </a:xfrm>
          <a:prstGeom prst="rect">
            <a:avLst/>
          </a:prstGeom>
        </p:spPr>
        <p:txBody>
          <a:bodyPr anchor="t" rtlCol="false" tIns="0" lIns="0" bIns="0" rIns="0">
            <a:spAutoFit/>
          </a:bodyPr>
          <a:lstStyle/>
          <a:p>
            <a:pPr>
              <a:lnSpc>
                <a:spcPts val="12000"/>
              </a:lnSpc>
            </a:pPr>
            <a:r>
              <a:rPr lang="en-US" sz="10000">
                <a:solidFill>
                  <a:srgbClr val="A4E473"/>
                </a:solidFill>
                <a:latin typeface="Fira Sans Medium"/>
              </a:rPr>
              <a:t>PROBLEM STATEMENT</a:t>
            </a:r>
          </a:p>
        </p:txBody>
      </p:sp>
      <p:grpSp>
        <p:nvGrpSpPr>
          <p:cNvPr name="Group 4" id="4"/>
          <p:cNvGrpSpPr/>
          <p:nvPr/>
        </p:nvGrpSpPr>
        <p:grpSpPr>
          <a:xfrm rot="0">
            <a:off x="-3563094" y="6077994"/>
            <a:ext cx="6383425" cy="5528076"/>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1028700" y="7528074"/>
            <a:ext cx="3034530" cy="2627917"/>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8" id="8"/>
          <p:cNvGrpSpPr/>
          <p:nvPr/>
        </p:nvGrpSpPr>
        <p:grpSpPr>
          <a:xfrm rot="0">
            <a:off x="4053492" y="8956750"/>
            <a:ext cx="2141618" cy="1854652"/>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0" id="10"/>
          <p:cNvGrpSpPr/>
          <p:nvPr/>
        </p:nvGrpSpPr>
        <p:grpSpPr>
          <a:xfrm rot="0">
            <a:off x="13845101" y="-2573520"/>
            <a:ext cx="6383425" cy="5528076"/>
            <a:chOff x="0" y="0"/>
            <a:chExt cx="3619627" cy="3134614"/>
          </a:xfrm>
        </p:grpSpPr>
        <p:sp>
          <p:nvSpPr>
            <p:cNvPr name="Freeform 11" id="1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2" id="12"/>
          <p:cNvGrpSpPr/>
          <p:nvPr/>
        </p:nvGrpSpPr>
        <p:grpSpPr>
          <a:xfrm rot="0">
            <a:off x="14643637" y="326639"/>
            <a:ext cx="3034530" cy="2627917"/>
            <a:chOff x="0" y="0"/>
            <a:chExt cx="3619627" cy="3134614"/>
          </a:xfrm>
        </p:grpSpPr>
        <p:sp>
          <p:nvSpPr>
            <p:cNvPr name="Freeform 13" id="1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14" id="14"/>
          <p:cNvGrpSpPr/>
          <p:nvPr/>
        </p:nvGrpSpPr>
        <p:grpSpPr>
          <a:xfrm rot="0">
            <a:off x="13052711" y="-363446"/>
            <a:ext cx="2141618" cy="1854652"/>
            <a:chOff x="0" y="0"/>
            <a:chExt cx="3619627" cy="3134614"/>
          </a:xfrm>
        </p:grpSpPr>
        <p:sp>
          <p:nvSpPr>
            <p:cNvPr name="Freeform 15" id="1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5512745"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OBJECTIVES</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2044918" y="7594835"/>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0"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5729348" y="3076908"/>
            <a:ext cx="11495662" cy="2283714"/>
          </a:xfrm>
          <a:prstGeom prst="rect">
            <a:avLst/>
          </a:prstGeom>
        </p:spPr>
        <p:txBody>
          <a:bodyPr anchor="t" rtlCol="false" tIns="0" lIns="0" bIns="0" rIns="0">
            <a:spAutoFit/>
          </a:bodyPr>
          <a:lstStyle/>
          <a:p>
            <a:pPr>
              <a:lnSpc>
                <a:spcPts val="3048"/>
              </a:lnSpc>
            </a:pPr>
            <a:r>
              <a:rPr lang="en-US" sz="2400">
                <a:solidFill>
                  <a:srgbClr val="000000"/>
                </a:solidFill>
                <a:latin typeface="Fira Sans Bold"/>
              </a:rPr>
              <a:t>Customer Demographic Analysis: </a:t>
            </a:r>
          </a:p>
          <a:p>
            <a:pPr>
              <a:lnSpc>
                <a:spcPts val="3048"/>
              </a:lnSpc>
            </a:pPr>
            <a:r>
              <a:rPr lang="en-US" sz="2400">
                <a:solidFill>
                  <a:srgbClr val="000000"/>
                </a:solidFill>
                <a:latin typeface="Fira Sans"/>
              </a:rPr>
              <a:t>Investigate churn rates across different age groups and demographics to understand if specific customer segments are more likely to churn. This can help identify areas where Databel might need to tailor its offerings or messaging.</a:t>
            </a:r>
          </a:p>
          <a:p>
            <a:pPr>
              <a:lnSpc>
                <a:spcPts val="3048"/>
              </a:lnSpc>
            </a:pPr>
          </a:p>
          <a:p>
            <a:pPr>
              <a:lnSpc>
                <a:spcPts val="3048"/>
              </a:lnSpc>
            </a:pPr>
          </a:p>
        </p:txBody>
      </p:sp>
      <p:sp>
        <p:nvSpPr>
          <p:cNvPr name="AutoShape 12" id="12"/>
          <p:cNvSpPr/>
          <p:nvPr/>
        </p:nvSpPr>
        <p:spPr>
          <a:xfrm>
            <a:off x="7081446" y="4979621"/>
            <a:ext cx="8272402" cy="0"/>
          </a:xfrm>
          <a:prstGeom prst="line">
            <a:avLst/>
          </a:prstGeom>
          <a:ln cap="flat" w="9525">
            <a:solidFill>
              <a:srgbClr val="000000"/>
            </a:solidFill>
            <a:prstDash val="solid"/>
            <a:headEnd type="none" len="sm" w="sm"/>
            <a:tailEnd type="none" len="sm" w="sm"/>
          </a:ln>
        </p:spPr>
      </p:sp>
      <p:sp>
        <p:nvSpPr>
          <p:cNvPr name="AutoShape 13" id="13"/>
          <p:cNvSpPr/>
          <p:nvPr/>
        </p:nvSpPr>
        <p:spPr>
          <a:xfrm>
            <a:off x="7157646" y="7173180"/>
            <a:ext cx="8272402" cy="0"/>
          </a:xfrm>
          <a:prstGeom prst="line">
            <a:avLst/>
          </a:prstGeom>
          <a:ln cap="flat" w="9525">
            <a:solidFill>
              <a:srgbClr val="000000"/>
            </a:solidFill>
            <a:prstDash val="solid"/>
            <a:headEnd type="none" len="sm" w="sm"/>
            <a:tailEnd type="none" len="sm" w="sm"/>
          </a:ln>
        </p:spPr>
      </p:sp>
      <p:sp>
        <p:nvSpPr>
          <p:cNvPr name="TextBox 14" id="14"/>
          <p:cNvSpPr txBox="true"/>
          <p:nvPr/>
        </p:nvSpPr>
        <p:spPr>
          <a:xfrm rot="0">
            <a:off x="5729348" y="5265704"/>
            <a:ext cx="11838562" cy="1902714"/>
          </a:xfrm>
          <a:prstGeom prst="rect">
            <a:avLst/>
          </a:prstGeom>
        </p:spPr>
        <p:txBody>
          <a:bodyPr anchor="t" rtlCol="false" tIns="0" lIns="0" bIns="0" rIns="0">
            <a:spAutoFit/>
          </a:bodyPr>
          <a:lstStyle/>
          <a:p>
            <a:pPr>
              <a:lnSpc>
                <a:spcPts val="3048"/>
              </a:lnSpc>
            </a:pPr>
            <a:r>
              <a:rPr lang="en-US" sz="2400">
                <a:solidFill>
                  <a:srgbClr val="000000"/>
                </a:solidFill>
                <a:latin typeface="Fira Sans Bold"/>
              </a:rPr>
              <a:t>Customer Behavioral Analysis: </a:t>
            </a:r>
          </a:p>
          <a:p>
            <a:pPr>
              <a:lnSpc>
                <a:spcPts val="3048"/>
              </a:lnSpc>
            </a:pPr>
            <a:r>
              <a:rPr lang="en-US" sz="2400">
                <a:solidFill>
                  <a:srgbClr val="000000"/>
                </a:solidFill>
                <a:latin typeface="Fira Sans"/>
              </a:rPr>
              <a:t>Analyze churn rates based on factors like account length, data consumption patterns, and contract type (e.g., monthly vs. yearly). This will help predict churn risk and develop targeted retention strategies.</a:t>
            </a:r>
          </a:p>
          <a:p>
            <a:pPr>
              <a:lnSpc>
                <a:spcPts val="3048"/>
              </a:lnSpc>
            </a:pPr>
          </a:p>
        </p:txBody>
      </p:sp>
      <p:sp>
        <p:nvSpPr>
          <p:cNvPr name="TextBox 15" id="15"/>
          <p:cNvSpPr txBox="true"/>
          <p:nvPr/>
        </p:nvSpPr>
        <p:spPr>
          <a:xfrm rot="0">
            <a:off x="5755409" y="7577993"/>
            <a:ext cx="11838562" cy="1902714"/>
          </a:xfrm>
          <a:prstGeom prst="rect">
            <a:avLst/>
          </a:prstGeom>
        </p:spPr>
        <p:txBody>
          <a:bodyPr anchor="t" rtlCol="false" tIns="0" lIns="0" bIns="0" rIns="0">
            <a:spAutoFit/>
          </a:bodyPr>
          <a:lstStyle/>
          <a:p>
            <a:pPr>
              <a:lnSpc>
                <a:spcPts val="3048"/>
              </a:lnSpc>
            </a:pPr>
            <a:r>
              <a:rPr lang="en-US" sz="2400">
                <a:solidFill>
                  <a:srgbClr val="000000"/>
                </a:solidFill>
                <a:latin typeface="Fira Sans Bold"/>
              </a:rPr>
              <a:t>Generating Actionable Insights:</a:t>
            </a:r>
          </a:p>
          <a:p>
            <a:pPr>
              <a:lnSpc>
                <a:spcPts val="3048"/>
              </a:lnSpc>
            </a:pPr>
            <a:r>
              <a:rPr lang="en-US" sz="2400">
                <a:solidFill>
                  <a:srgbClr val="000000"/>
                </a:solidFill>
                <a:latin typeface="Fira Sans"/>
              </a:rPr>
              <a:t>Based on the findings from customer segmentation and churn analysis, identify specific actions Databel can take to reduce churn. This could involve optimizing pricing structures, developing targeted promotions, or improving customer service.</a:t>
            </a:r>
          </a:p>
          <a:p>
            <a:pPr>
              <a:lnSpc>
                <a:spcPts val="3048"/>
              </a:lnSpc>
            </a:pPr>
          </a:p>
        </p:txBody>
      </p:sp>
      <p:grpSp>
        <p:nvGrpSpPr>
          <p:cNvPr name="Group 16" id="16"/>
          <p:cNvGrpSpPr/>
          <p:nvPr/>
        </p:nvGrpSpPr>
        <p:grpSpPr>
          <a:xfrm rot="-10800000">
            <a:off x="14325776" y="-2002858"/>
            <a:ext cx="4985461" cy="4317433"/>
            <a:chOff x="0" y="0"/>
            <a:chExt cx="3619627" cy="3134614"/>
          </a:xfrm>
        </p:grpSpPr>
        <p:sp>
          <p:nvSpPr>
            <p:cNvPr name="Freeform 17" id="1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8" id="18"/>
          <p:cNvGrpSpPr/>
          <p:nvPr/>
        </p:nvGrpSpPr>
        <p:grpSpPr>
          <a:xfrm rot="-10800000">
            <a:off x="16818507" y="2493645"/>
            <a:ext cx="1798578" cy="1557577"/>
            <a:chOff x="0" y="0"/>
            <a:chExt cx="3619627" cy="3134614"/>
          </a:xfrm>
        </p:grpSpPr>
        <p:sp>
          <p:nvSpPr>
            <p:cNvPr name="Freeform 19" id="1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0" id="20"/>
          <p:cNvGrpSpPr/>
          <p:nvPr/>
        </p:nvGrpSpPr>
        <p:grpSpPr>
          <a:xfrm rot="-10800000">
            <a:off x="11398623" y="0"/>
            <a:ext cx="3480308" cy="3013963"/>
            <a:chOff x="0" y="0"/>
            <a:chExt cx="3619627" cy="3134614"/>
          </a:xfrm>
        </p:grpSpPr>
        <p:sp>
          <p:nvSpPr>
            <p:cNvPr name="Freeform 21" id="2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5983988" y="-498984"/>
            <a:ext cx="13031070" cy="112849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3577917" y="573638"/>
            <a:ext cx="5014098" cy="4569862"/>
            <a:chOff x="0" y="0"/>
            <a:chExt cx="3439330" cy="3134614"/>
          </a:xfrm>
        </p:grpSpPr>
        <p:sp>
          <p:nvSpPr>
            <p:cNvPr name="Freeform 5" id="5"/>
            <p:cNvSpPr/>
            <p:nvPr/>
          </p:nvSpPr>
          <p:spPr>
            <a:xfrm flipH="false" flipV="false" rot="0">
              <a:off x="0" y="0"/>
              <a:ext cx="3439330" cy="3134614"/>
            </a:xfrm>
            <a:custGeom>
              <a:avLst/>
              <a:gdLst/>
              <a:ahLst/>
              <a:cxnLst/>
              <a:rect r="r" b="b" t="t" l="l"/>
              <a:pathLst>
                <a:path h="3134614" w="3439330">
                  <a:moveTo>
                    <a:pt x="3439330" y="1567307"/>
                  </a:moveTo>
                  <a:lnTo>
                    <a:pt x="2534455" y="3134614"/>
                  </a:lnTo>
                  <a:lnTo>
                    <a:pt x="904875" y="3134614"/>
                  </a:lnTo>
                  <a:lnTo>
                    <a:pt x="0" y="1567307"/>
                  </a:lnTo>
                  <a:lnTo>
                    <a:pt x="904875" y="0"/>
                  </a:lnTo>
                  <a:lnTo>
                    <a:pt x="2534328" y="0"/>
                  </a:lnTo>
                  <a:lnTo>
                    <a:pt x="3439330" y="1567307"/>
                  </a:lnTo>
                  <a:close/>
                </a:path>
              </a:pathLst>
            </a:custGeom>
            <a:solidFill>
              <a:srgbClr val="00A181"/>
            </a:solidFill>
          </p:spPr>
        </p:sp>
      </p:grpSp>
      <p:sp>
        <p:nvSpPr>
          <p:cNvPr name="TextBox 6" id="6"/>
          <p:cNvSpPr txBox="true"/>
          <p:nvPr/>
        </p:nvSpPr>
        <p:spPr>
          <a:xfrm rot="0">
            <a:off x="8592015" y="1085850"/>
            <a:ext cx="8367507" cy="179579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Competitors: </a:t>
            </a:r>
          </a:p>
          <a:p>
            <a:pPr>
              <a:lnSpc>
                <a:spcPts val="2869"/>
              </a:lnSpc>
            </a:pPr>
            <a:r>
              <a:rPr lang="en-US" sz="2049">
                <a:solidFill>
                  <a:srgbClr val="000000"/>
                </a:solidFill>
                <a:latin typeface="Fira Sans Light"/>
              </a:rPr>
              <a:t>Customers are leaving Databel for better deals on devices and prices offered by competitors so Databel should adopt strategies to compete in the market</a:t>
            </a:r>
          </a:p>
          <a:p>
            <a:pPr marL="0" indent="0" lvl="0">
              <a:lnSpc>
                <a:spcPts val="2869"/>
              </a:lnSpc>
            </a:pPr>
          </a:p>
        </p:txBody>
      </p:sp>
      <p:sp>
        <p:nvSpPr>
          <p:cNvPr name="TextBox 7" id="7"/>
          <p:cNvSpPr txBox="true"/>
          <p:nvPr/>
        </p:nvSpPr>
        <p:spPr>
          <a:xfrm rot="0">
            <a:off x="237549" y="1619665"/>
            <a:ext cx="6363718" cy="1018427"/>
          </a:xfrm>
          <a:prstGeom prst="rect">
            <a:avLst/>
          </a:prstGeom>
        </p:spPr>
        <p:txBody>
          <a:bodyPr anchor="t" rtlCol="false" tIns="0" lIns="0" bIns="0" rIns="0">
            <a:spAutoFit/>
          </a:bodyPr>
          <a:lstStyle/>
          <a:p>
            <a:pPr marL="0" indent="0" lvl="0">
              <a:lnSpc>
                <a:spcPts val="8118"/>
              </a:lnSpc>
              <a:spcBef>
                <a:spcPct val="0"/>
              </a:spcBef>
            </a:pPr>
            <a:r>
              <a:rPr lang="en-US" sz="6245" spc="-62">
                <a:solidFill>
                  <a:srgbClr val="F4F4F4"/>
                </a:solidFill>
                <a:latin typeface="Fira Sans"/>
              </a:rPr>
              <a:t>INSIGHTS</a:t>
            </a:r>
            <a:r>
              <a:rPr lang="en-US" sz="6245" spc="-62">
                <a:solidFill>
                  <a:srgbClr val="F4F4F4"/>
                </a:solidFill>
                <a:latin typeface="Fira Sans"/>
              </a:rPr>
              <a:t> </a:t>
            </a:r>
          </a:p>
        </p:txBody>
      </p:sp>
      <p:sp>
        <p:nvSpPr>
          <p:cNvPr name="TextBox 8" id="8"/>
          <p:cNvSpPr txBox="true"/>
          <p:nvPr/>
        </p:nvSpPr>
        <p:spPr>
          <a:xfrm rot="0">
            <a:off x="8592015" y="4251148"/>
            <a:ext cx="9119071" cy="143384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Loyalty Programs: </a:t>
            </a:r>
          </a:p>
          <a:p>
            <a:pPr>
              <a:lnSpc>
                <a:spcPts val="2869"/>
              </a:lnSpc>
            </a:pPr>
            <a:r>
              <a:rPr lang="en-US" sz="2049">
                <a:solidFill>
                  <a:srgbClr val="000000"/>
                </a:solidFill>
                <a:latin typeface="Fira Sans Light"/>
              </a:rPr>
              <a:t>Customers on group plans and longer contracts (especially yearly contracts) are more likely to stick with Databel.</a:t>
            </a:r>
          </a:p>
          <a:p>
            <a:pPr marL="0" indent="0" lvl="0">
              <a:lnSpc>
                <a:spcPts val="2869"/>
              </a:lnSpc>
            </a:pPr>
          </a:p>
        </p:txBody>
      </p:sp>
      <p:sp>
        <p:nvSpPr>
          <p:cNvPr name="TextBox 9" id="9"/>
          <p:cNvSpPr txBox="true"/>
          <p:nvPr/>
        </p:nvSpPr>
        <p:spPr>
          <a:xfrm rot="0">
            <a:off x="8592015" y="5423900"/>
            <a:ext cx="8870371" cy="179579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Underused Services: </a:t>
            </a:r>
          </a:p>
          <a:p>
            <a:pPr>
              <a:lnSpc>
                <a:spcPts val="2869"/>
              </a:lnSpc>
            </a:pPr>
            <a:r>
              <a:rPr lang="en-US" sz="2049">
                <a:solidFill>
                  <a:srgbClr val="000000"/>
                </a:solidFill>
                <a:latin typeface="Fira Sans Light"/>
              </a:rPr>
              <a:t>Customers who don't utilize Databel's call services much are more prone to churn. Databel should provide more information to its customers for better service awareness and utlization</a:t>
            </a:r>
          </a:p>
          <a:p>
            <a:pPr marL="0" indent="0" lvl="0">
              <a:lnSpc>
                <a:spcPts val="2869"/>
              </a:lnSpc>
            </a:pPr>
          </a:p>
        </p:txBody>
      </p:sp>
      <p:sp>
        <p:nvSpPr>
          <p:cNvPr name="TextBox 10" id="10"/>
          <p:cNvSpPr txBox="true"/>
          <p:nvPr/>
        </p:nvSpPr>
        <p:spPr>
          <a:xfrm rot="0">
            <a:off x="8634281" y="2493453"/>
            <a:ext cx="7303677" cy="215774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Customer Age: </a:t>
            </a:r>
          </a:p>
          <a:p>
            <a:pPr>
              <a:lnSpc>
                <a:spcPts val="2869"/>
              </a:lnSpc>
            </a:pPr>
            <a:r>
              <a:rPr lang="en-US" sz="2049">
                <a:solidFill>
                  <a:srgbClr val="000000"/>
                </a:solidFill>
                <a:latin typeface="Fira Sans Light"/>
              </a:rPr>
              <a:t>Databel is seeing higher churn rates among senior customers. They should investigate why is that and focus more on the younger customer base</a:t>
            </a:r>
          </a:p>
          <a:p>
            <a:pPr>
              <a:lnSpc>
                <a:spcPts val="2869"/>
              </a:lnSpc>
            </a:pPr>
          </a:p>
          <a:p>
            <a:pPr marL="0" indent="0" lvl="0">
              <a:lnSpc>
                <a:spcPts val="2869"/>
              </a:lnSpc>
            </a:pPr>
          </a:p>
        </p:txBody>
      </p:sp>
      <p:sp>
        <p:nvSpPr>
          <p:cNvPr name="TextBox 11" id="11"/>
          <p:cNvSpPr txBox="true"/>
          <p:nvPr/>
        </p:nvSpPr>
        <p:spPr>
          <a:xfrm rot="0">
            <a:off x="8592015" y="6860119"/>
            <a:ext cx="9533529" cy="143384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Customer Tenure: </a:t>
            </a:r>
          </a:p>
          <a:p>
            <a:pPr>
              <a:lnSpc>
                <a:spcPts val="2869"/>
              </a:lnSpc>
            </a:pPr>
            <a:r>
              <a:rPr lang="en-US" sz="2049">
                <a:solidFill>
                  <a:srgbClr val="000000"/>
                </a:solidFill>
                <a:latin typeface="Fira Sans Light"/>
              </a:rPr>
              <a:t>The longer a customer has been with Databel, the less likely they are to churn. They should implement promotional strategies to retain customers</a:t>
            </a:r>
          </a:p>
          <a:p>
            <a:pPr marL="0" indent="0" lvl="0">
              <a:lnSpc>
                <a:spcPts val="2869"/>
              </a:lnSpc>
            </a:pPr>
          </a:p>
        </p:txBody>
      </p:sp>
      <p:sp>
        <p:nvSpPr>
          <p:cNvPr name="TextBox 12" id="12"/>
          <p:cNvSpPr txBox="true"/>
          <p:nvPr/>
        </p:nvSpPr>
        <p:spPr>
          <a:xfrm rot="0">
            <a:off x="8634281" y="8131198"/>
            <a:ext cx="9335336" cy="179579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Customer Service: </a:t>
            </a:r>
          </a:p>
          <a:p>
            <a:pPr>
              <a:lnSpc>
                <a:spcPts val="2869"/>
              </a:lnSpc>
            </a:pPr>
            <a:r>
              <a:rPr lang="en-US" sz="2049">
                <a:solidFill>
                  <a:srgbClr val="000000"/>
                </a:solidFill>
                <a:latin typeface="Fira Sans Light"/>
              </a:rPr>
              <a:t>Databel's customer service is a major pain point, leading to churn. This issue seems to be particularly severe in California. Databel should focus on solving that issue through better staff training. </a:t>
            </a:r>
          </a:p>
          <a:p>
            <a:pPr marL="0" indent="0" lvl="0">
              <a:lnSpc>
                <a:spcPts val="2869"/>
              </a:lnSpc>
            </a:pPr>
          </a:p>
        </p:txBody>
      </p:sp>
      <p:grpSp>
        <p:nvGrpSpPr>
          <p:cNvPr name="Group 13" id="13"/>
          <p:cNvGrpSpPr/>
          <p:nvPr/>
        </p:nvGrpSpPr>
        <p:grpSpPr>
          <a:xfrm rot="-10800000">
            <a:off x="-2489931" y="5609560"/>
            <a:ext cx="4985461" cy="4317433"/>
            <a:chOff x="0" y="0"/>
            <a:chExt cx="3619627" cy="3134614"/>
          </a:xfrm>
        </p:grpSpPr>
        <p:sp>
          <p:nvSpPr>
            <p:cNvPr name="Freeform 14" id="1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2EF12"/>
            </a:solidFill>
          </p:spPr>
        </p:sp>
      </p:grpSp>
      <p:grpSp>
        <p:nvGrpSpPr>
          <p:cNvPr name="Group 15" id="15"/>
          <p:cNvGrpSpPr/>
          <p:nvPr/>
        </p:nvGrpSpPr>
        <p:grpSpPr>
          <a:xfrm rot="-10800000">
            <a:off x="1877293" y="8293964"/>
            <a:ext cx="3480308" cy="3013963"/>
            <a:chOff x="0" y="0"/>
            <a:chExt cx="3619627" cy="3134614"/>
          </a:xfrm>
        </p:grpSpPr>
        <p:sp>
          <p:nvSpPr>
            <p:cNvPr name="Freeform 16" id="1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7" id="17"/>
          <p:cNvGrpSpPr/>
          <p:nvPr/>
        </p:nvGrpSpPr>
        <p:grpSpPr>
          <a:xfrm rot="-10800000">
            <a:off x="-882861" y="8620625"/>
            <a:ext cx="3378391" cy="2925703"/>
            <a:chOff x="0" y="0"/>
            <a:chExt cx="3619627" cy="3134614"/>
          </a:xfrm>
        </p:grpSpPr>
        <p:sp>
          <p:nvSpPr>
            <p:cNvPr name="Freeform 18" id="1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7568916" y="-498984"/>
            <a:ext cx="13031070" cy="112849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551143" y="83323"/>
            <a:ext cx="5014098" cy="4569862"/>
            <a:chOff x="0" y="0"/>
            <a:chExt cx="3439330" cy="3134614"/>
          </a:xfrm>
        </p:grpSpPr>
        <p:sp>
          <p:nvSpPr>
            <p:cNvPr name="Freeform 5" id="5"/>
            <p:cNvSpPr/>
            <p:nvPr/>
          </p:nvSpPr>
          <p:spPr>
            <a:xfrm flipH="false" flipV="false" rot="0">
              <a:off x="0" y="0"/>
              <a:ext cx="3439330" cy="3134614"/>
            </a:xfrm>
            <a:custGeom>
              <a:avLst/>
              <a:gdLst/>
              <a:ahLst/>
              <a:cxnLst/>
              <a:rect r="r" b="b" t="t" l="l"/>
              <a:pathLst>
                <a:path h="3134614" w="3439330">
                  <a:moveTo>
                    <a:pt x="3439330" y="1567307"/>
                  </a:moveTo>
                  <a:lnTo>
                    <a:pt x="2534455" y="3134614"/>
                  </a:lnTo>
                  <a:lnTo>
                    <a:pt x="904875" y="3134614"/>
                  </a:lnTo>
                  <a:lnTo>
                    <a:pt x="0" y="1567307"/>
                  </a:lnTo>
                  <a:lnTo>
                    <a:pt x="904875" y="0"/>
                  </a:lnTo>
                  <a:lnTo>
                    <a:pt x="2534328" y="0"/>
                  </a:lnTo>
                  <a:lnTo>
                    <a:pt x="3439330" y="1567307"/>
                  </a:lnTo>
                  <a:close/>
                </a:path>
              </a:pathLst>
            </a:custGeom>
            <a:solidFill>
              <a:srgbClr val="00A181"/>
            </a:solidFill>
          </p:spPr>
        </p:sp>
      </p:grpSp>
      <p:sp>
        <p:nvSpPr>
          <p:cNvPr name="TextBox 6" id="6"/>
          <p:cNvSpPr txBox="true"/>
          <p:nvPr/>
        </p:nvSpPr>
        <p:spPr>
          <a:xfrm rot="0">
            <a:off x="6565241" y="45223"/>
            <a:ext cx="9929651" cy="179579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Nurture New Customers:</a:t>
            </a:r>
          </a:p>
          <a:p>
            <a:pPr>
              <a:lnSpc>
                <a:spcPts val="2869"/>
              </a:lnSpc>
            </a:pPr>
            <a:r>
              <a:rPr lang="en-US" sz="2049">
                <a:solidFill>
                  <a:srgbClr val="000000"/>
                </a:solidFill>
                <a:latin typeface="Fira Sans Light"/>
              </a:rPr>
              <a:t>Focus on promotions and discounts for international and unlimited data plans specifically for new customers. This creates an incentive to choose Databel and discourages churn early on.</a:t>
            </a:r>
          </a:p>
          <a:p>
            <a:pPr marL="0" indent="0" lvl="0">
              <a:lnSpc>
                <a:spcPts val="2869"/>
              </a:lnSpc>
            </a:pPr>
          </a:p>
        </p:txBody>
      </p:sp>
      <p:sp>
        <p:nvSpPr>
          <p:cNvPr name="TextBox 7" id="7"/>
          <p:cNvSpPr txBox="true"/>
          <p:nvPr/>
        </p:nvSpPr>
        <p:spPr>
          <a:xfrm rot="0">
            <a:off x="6565241" y="1719008"/>
            <a:ext cx="9695985" cy="215774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Competitive Contract Pricing:</a:t>
            </a:r>
          </a:p>
          <a:p>
            <a:pPr>
              <a:lnSpc>
                <a:spcPts val="2869"/>
              </a:lnSpc>
            </a:pPr>
            <a:r>
              <a:rPr lang="en-US" sz="2049">
                <a:solidFill>
                  <a:srgbClr val="000000"/>
                </a:solidFill>
                <a:latin typeface="Fira Sans Light"/>
              </a:rPr>
              <a:t>Conduct a competitive price analysis to optimize contract pricing for different durations (monthly vs. yearly).</a:t>
            </a:r>
          </a:p>
          <a:p>
            <a:pPr>
              <a:lnSpc>
                <a:spcPts val="2869"/>
              </a:lnSpc>
            </a:pPr>
            <a:r>
              <a:rPr lang="en-US" sz="2049">
                <a:solidFill>
                  <a:srgbClr val="000000"/>
                </a:solidFill>
                <a:latin typeface="Fira Sans Light"/>
              </a:rPr>
              <a:t>Offer a more competitive price for monthly contracts to retain new customers.</a:t>
            </a:r>
          </a:p>
          <a:p>
            <a:pPr>
              <a:lnSpc>
                <a:spcPts val="2869"/>
              </a:lnSpc>
            </a:pPr>
            <a:r>
              <a:rPr lang="en-US" sz="2049">
                <a:solidFill>
                  <a:srgbClr val="000000"/>
                </a:solidFill>
                <a:latin typeface="Fira Sans Light"/>
              </a:rPr>
              <a:t>Ensure longer-term contracts provide clear value compared to shorter ones.</a:t>
            </a:r>
          </a:p>
          <a:p>
            <a:pPr marL="0" indent="0" lvl="0">
              <a:lnSpc>
                <a:spcPts val="2869"/>
              </a:lnSpc>
            </a:pPr>
          </a:p>
        </p:txBody>
      </p:sp>
      <p:sp>
        <p:nvSpPr>
          <p:cNvPr name="TextBox 8" id="8"/>
          <p:cNvSpPr txBox="true"/>
          <p:nvPr/>
        </p:nvSpPr>
        <p:spPr>
          <a:xfrm rot="0">
            <a:off x="6565241" y="3838653"/>
            <a:ext cx="11013761" cy="179579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Data Plan and Fee Flexibility:</a:t>
            </a:r>
          </a:p>
          <a:p>
            <a:pPr>
              <a:lnSpc>
                <a:spcPts val="2869"/>
              </a:lnSpc>
            </a:pPr>
            <a:r>
              <a:rPr lang="en-US" sz="2049">
                <a:solidFill>
                  <a:srgbClr val="000000"/>
                </a:solidFill>
                <a:latin typeface="Fira Sans Light"/>
              </a:rPr>
              <a:t>Design flexible data plans with tiers that cater to varying data usage patterns. This allows customers to choose a plan that best suits their needs.</a:t>
            </a:r>
          </a:p>
          <a:p>
            <a:pPr marL="0" indent="0" lvl="0">
              <a:lnSpc>
                <a:spcPts val="2869"/>
              </a:lnSpc>
            </a:pPr>
            <a:r>
              <a:rPr lang="en-US" sz="2049">
                <a:solidFill>
                  <a:srgbClr val="000000"/>
                </a:solidFill>
                <a:latin typeface="Fira Sans Light"/>
              </a:rPr>
              <a:t>·Reassess pricing for regular data plans, unlimited data plans, and extra data charges. Consider competitor pricing and customer expectations.</a:t>
            </a:r>
          </a:p>
        </p:txBody>
      </p:sp>
      <p:sp>
        <p:nvSpPr>
          <p:cNvPr name="TextBox 9" id="9"/>
          <p:cNvSpPr txBox="true"/>
          <p:nvPr/>
        </p:nvSpPr>
        <p:spPr>
          <a:xfrm rot="0">
            <a:off x="6565241" y="5800861"/>
            <a:ext cx="11960579" cy="179579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International Call Pricing Adjustment:</a:t>
            </a:r>
          </a:p>
          <a:p>
            <a:pPr>
              <a:lnSpc>
                <a:spcPts val="2869"/>
              </a:lnSpc>
            </a:pPr>
            <a:r>
              <a:rPr lang="en-US" sz="2049">
                <a:solidFill>
                  <a:srgbClr val="000000"/>
                </a:solidFill>
                <a:latin typeface="Fira Sans Light"/>
              </a:rPr>
              <a:t>Analyze and reassess pricing for regular international calls, international plans, and extra international charges.</a:t>
            </a:r>
          </a:p>
          <a:p>
            <a:pPr>
              <a:lnSpc>
                <a:spcPts val="2869"/>
              </a:lnSpc>
            </a:pPr>
            <a:r>
              <a:rPr lang="en-US" sz="2049">
                <a:solidFill>
                  <a:srgbClr val="000000"/>
                </a:solidFill>
                <a:latin typeface="Fira Sans Light"/>
              </a:rPr>
              <a:t>Align pricing with customer expectations and what competitors offer.</a:t>
            </a:r>
          </a:p>
          <a:p>
            <a:pPr marL="0" indent="0" lvl="0">
              <a:lnSpc>
                <a:spcPts val="2869"/>
              </a:lnSpc>
            </a:pPr>
          </a:p>
        </p:txBody>
      </p:sp>
      <p:sp>
        <p:nvSpPr>
          <p:cNvPr name="TextBox 10" id="10"/>
          <p:cNvSpPr txBox="true"/>
          <p:nvPr/>
        </p:nvSpPr>
        <p:spPr>
          <a:xfrm rot="0">
            <a:off x="6565241" y="7763068"/>
            <a:ext cx="10514354" cy="2157745"/>
          </a:xfrm>
          <a:prstGeom prst="rect">
            <a:avLst/>
          </a:prstGeom>
        </p:spPr>
        <p:txBody>
          <a:bodyPr anchor="t" rtlCol="false" tIns="0" lIns="0" bIns="0" rIns="0">
            <a:spAutoFit/>
          </a:bodyPr>
          <a:lstStyle/>
          <a:p>
            <a:pPr>
              <a:lnSpc>
                <a:spcPts val="2869"/>
              </a:lnSpc>
            </a:pPr>
            <a:r>
              <a:rPr lang="en-US" sz="2049">
                <a:solidFill>
                  <a:srgbClr val="000000"/>
                </a:solidFill>
                <a:latin typeface="Fira Sans Bold"/>
              </a:rPr>
              <a:t>Enhance Customer Service Experience:</a:t>
            </a:r>
          </a:p>
          <a:p>
            <a:pPr>
              <a:lnSpc>
                <a:spcPts val="2869"/>
              </a:lnSpc>
            </a:pPr>
            <a:r>
              <a:rPr lang="en-US" sz="2049">
                <a:solidFill>
                  <a:srgbClr val="000000"/>
                </a:solidFill>
                <a:latin typeface="Fira Sans Light"/>
              </a:rPr>
              <a:t>Invest in process improvements for customer service. Provide comprehensive training and incentives for customer service representatives. Place a special focus on improving customer service in California. The overall goal is to create a more efficient and satisfying customer support experience for all Databel users.</a:t>
            </a:r>
          </a:p>
          <a:p>
            <a:pPr marL="0" indent="0" lvl="0">
              <a:lnSpc>
                <a:spcPts val="2869"/>
              </a:lnSpc>
            </a:pPr>
          </a:p>
        </p:txBody>
      </p:sp>
      <p:sp>
        <p:nvSpPr>
          <p:cNvPr name="TextBox 11" id="11"/>
          <p:cNvSpPr txBox="true"/>
          <p:nvPr/>
        </p:nvSpPr>
        <p:spPr>
          <a:xfrm rot="0">
            <a:off x="47625" y="1783868"/>
            <a:ext cx="6755741" cy="883347"/>
          </a:xfrm>
          <a:prstGeom prst="rect">
            <a:avLst/>
          </a:prstGeom>
        </p:spPr>
        <p:txBody>
          <a:bodyPr anchor="t" rtlCol="false" tIns="0" lIns="0" bIns="0" rIns="0">
            <a:spAutoFit/>
          </a:bodyPr>
          <a:lstStyle/>
          <a:p>
            <a:pPr marL="0" indent="0" lvl="0">
              <a:lnSpc>
                <a:spcPts val="7078"/>
              </a:lnSpc>
              <a:spcBef>
                <a:spcPct val="0"/>
              </a:spcBef>
            </a:pPr>
            <a:r>
              <a:rPr lang="en-US" sz="5445" spc="-54">
                <a:solidFill>
                  <a:srgbClr val="F4F4F4"/>
                </a:solidFill>
                <a:latin typeface="Fira Sans"/>
              </a:rPr>
              <a:t>RECOMMENDATIONS</a:t>
            </a:r>
          </a:p>
        </p:txBody>
      </p:sp>
      <p:grpSp>
        <p:nvGrpSpPr>
          <p:cNvPr name="Group 12" id="12"/>
          <p:cNvGrpSpPr/>
          <p:nvPr/>
        </p:nvGrpSpPr>
        <p:grpSpPr>
          <a:xfrm rot="-10800000">
            <a:off x="-3162813" y="5116764"/>
            <a:ext cx="4985461" cy="4317433"/>
            <a:chOff x="0" y="0"/>
            <a:chExt cx="3619627" cy="3134614"/>
          </a:xfrm>
        </p:grpSpPr>
        <p:sp>
          <p:nvSpPr>
            <p:cNvPr name="Freeform 13" id="1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2EF12"/>
            </a:solidFill>
          </p:spPr>
        </p:sp>
      </p:grpSp>
      <p:grpSp>
        <p:nvGrpSpPr>
          <p:cNvPr name="Group 14" id="14"/>
          <p:cNvGrpSpPr/>
          <p:nvPr/>
        </p:nvGrpSpPr>
        <p:grpSpPr>
          <a:xfrm rot="-10800000">
            <a:off x="1204411" y="7801168"/>
            <a:ext cx="3480308" cy="3013963"/>
            <a:chOff x="0" y="0"/>
            <a:chExt cx="3619627" cy="3134614"/>
          </a:xfrm>
        </p:grpSpPr>
        <p:sp>
          <p:nvSpPr>
            <p:cNvPr name="Freeform 15" id="1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6" id="16"/>
          <p:cNvGrpSpPr/>
          <p:nvPr/>
        </p:nvGrpSpPr>
        <p:grpSpPr>
          <a:xfrm rot="-10800000">
            <a:off x="-1555743" y="8127829"/>
            <a:ext cx="3378391" cy="2925703"/>
            <a:chOff x="0" y="0"/>
            <a:chExt cx="3619627" cy="3134614"/>
          </a:xfrm>
        </p:grpSpPr>
        <p:sp>
          <p:nvSpPr>
            <p:cNvPr name="Freeform 17" id="1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558263" y="563974"/>
            <a:ext cx="3359065" cy="3086100"/>
            <a:chOff x="0" y="0"/>
            <a:chExt cx="884692" cy="812800"/>
          </a:xfrm>
        </p:grpSpPr>
        <p:sp>
          <p:nvSpPr>
            <p:cNvPr name="Freeform 5" id="5"/>
            <p:cNvSpPr/>
            <p:nvPr/>
          </p:nvSpPr>
          <p:spPr>
            <a:xfrm flipH="false" flipV="false" rot="0">
              <a:off x="0" y="0"/>
              <a:ext cx="884692" cy="812800"/>
            </a:xfrm>
            <a:custGeom>
              <a:avLst/>
              <a:gdLst/>
              <a:ahLst/>
              <a:cxnLst/>
              <a:rect r="r" b="b" t="t" l="l"/>
              <a:pathLst>
                <a:path h="812800" w="884692">
                  <a:moveTo>
                    <a:pt x="0" y="0"/>
                  </a:moveTo>
                  <a:lnTo>
                    <a:pt x="884692" y="0"/>
                  </a:lnTo>
                  <a:lnTo>
                    <a:pt x="884692" y="812800"/>
                  </a:lnTo>
                  <a:lnTo>
                    <a:pt x="0" y="812800"/>
                  </a:lnTo>
                  <a:close/>
                </a:path>
              </a:pathLst>
            </a:custGeom>
            <a:solidFill>
              <a:srgbClr val="00A181"/>
            </a:solidFill>
          </p:spPr>
        </p:sp>
        <p:sp>
          <p:nvSpPr>
            <p:cNvPr name="TextBox 6" id="6"/>
            <p:cNvSpPr txBox="true"/>
            <p:nvPr/>
          </p:nvSpPr>
          <p:spPr>
            <a:xfrm>
              <a:off x="0" y="-38100"/>
              <a:ext cx="884692" cy="850900"/>
            </a:xfrm>
            <a:prstGeom prst="rect">
              <a:avLst/>
            </a:prstGeom>
          </p:spPr>
          <p:txBody>
            <a:bodyPr anchor="ctr" rtlCol="false" tIns="50800" lIns="50800" bIns="50800" rIns="50800"/>
            <a:lstStyle/>
            <a:p>
              <a:pPr algn="ctr">
                <a:lnSpc>
                  <a:spcPts val="2100"/>
                </a:lnSpc>
              </a:pPr>
            </a:p>
          </p:txBody>
        </p:sp>
      </p:grpSp>
      <p:sp>
        <p:nvSpPr>
          <p:cNvPr name="Freeform 7" id="7"/>
          <p:cNvSpPr/>
          <p:nvPr/>
        </p:nvSpPr>
        <p:spPr>
          <a:xfrm flipH="false" flipV="false" rot="0">
            <a:off x="803605" y="789380"/>
            <a:ext cx="3448072" cy="3076002"/>
          </a:xfrm>
          <a:custGeom>
            <a:avLst/>
            <a:gdLst/>
            <a:ahLst/>
            <a:cxnLst/>
            <a:rect r="r" b="b" t="t" l="l"/>
            <a:pathLst>
              <a:path h="3076002" w="3448072">
                <a:moveTo>
                  <a:pt x="0" y="0"/>
                </a:moveTo>
                <a:lnTo>
                  <a:pt x="3448072" y="0"/>
                </a:lnTo>
                <a:lnTo>
                  <a:pt x="3448072" y="3076002"/>
                </a:lnTo>
                <a:lnTo>
                  <a:pt x="0" y="3076002"/>
                </a:lnTo>
                <a:lnTo>
                  <a:pt x="0" y="0"/>
                </a:lnTo>
                <a:close/>
              </a:path>
            </a:pathLst>
          </a:custGeom>
          <a:blipFill>
            <a:blip r:embed="rId2"/>
            <a:stretch>
              <a:fillRect l="-11201" t="0" r="-49793" b="0"/>
            </a:stretch>
          </a:blipFill>
        </p:spPr>
      </p:sp>
      <p:grpSp>
        <p:nvGrpSpPr>
          <p:cNvPr name="Group 8" id="8"/>
          <p:cNvGrpSpPr/>
          <p:nvPr/>
        </p:nvGrpSpPr>
        <p:grpSpPr>
          <a:xfrm rot="0">
            <a:off x="13389322" y="-188688"/>
            <a:ext cx="8281944" cy="7172203"/>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0" id="10"/>
          <p:cNvGrpSpPr/>
          <p:nvPr/>
        </p:nvGrpSpPr>
        <p:grpSpPr>
          <a:xfrm rot="0">
            <a:off x="9427811" y="3650074"/>
            <a:ext cx="4961246" cy="4296462"/>
            <a:chOff x="0" y="0"/>
            <a:chExt cx="3619627" cy="3134614"/>
          </a:xfrm>
        </p:grpSpPr>
        <p:sp>
          <p:nvSpPr>
            <p:cNvPr name="Freeform 11" id="1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2" id="12"/>
          <p:cNvGrpSpPr/>
          <p:nvPr/>
        </p:nvGrpSpPr>
        <p:grpSpPr>
          <a:xfrm rot="-10800000">
            <a:off x="8813389" y="-1461976"/>
            <a:ext cx="5611275" cy="4859390"/>
            <a:chOff x="0" y="0"/>
            <a:chExt cx="3619627" cy="3134614"/>
          </a:xfrm>
        </p:grpSpPr>
        <p:sp>
          <p:nvSpPr>
            <p:cNvPr name="Freeform 13" id="1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4" id="14"/>
          <p:cNvGrpSpPr/>
          <p:nvPr/>
        </p:nvGrpSpPr>
        <p:grpSpPr>
          <a:xfrm rot="-10800000">
            <a:off x="-1685970" y="5367547"/>
            <a:ext cx="4985461" cy="4317433"/>
            <a:chOff x="0" y="0"/>
            <a:chExt cx="3619627" cy="3134614"/>
          </a:xfrm>
        </p:grpSpPr>
        <p:sp>
          <p:nvSpPr>
            <p:cNvPr name="Freeform 15" id="1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6" id="16"/>
          <p:cNvGrpSpPr/>
          <p:nvPr/>
        </p:nvGrpSpPr>
        <p:grpSpPr>
          <a:xfrm rot="-10800000">
            <a:off x="2681253" y="8051951"/>
            <a:ext cx="3480308" cy="3013963"/>
            <a:chOff x="0" y="0"/>
            <a:chExt cx="3619627" cy="3134614"/>
          </a:xfrm>
        </p:grpSpPr>
        <p:sp>
          <p:nvSpPr>
            <p:cNvPr name="Freeform 17" id="1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18" id="18"/>
          <p:cNvSpPr txBox="true"/>
          <p:nvPr/>
        </p:nvSpPr>
        <p:spPr>
          <a:xfrm rot="0">
            <a:off x="1955007" y="4010028"/>
            <a:ext cx="7784689" cy="2941294"/>
          </a:xfrm>
          <a:prstGeom prst="rect">
            <a:avLst/>
          </a:prstGeom>
        </p:spPr>
        <p:txBody>
          <a:bodyPr anchor="t" rtlCol="false" tIns="0" lIns="0" bIns="0" rIns="0">
            <a:spAutoFit/>
          </a:bodyPr>
          <a:lstStyle/>
          <a:p>
            <a:pPr>
              <a:lnSpc>
                <a:spcPts val="13199"/>
              </a:lnSpc>
            </a:pPr>
            <a:r>
              <a:rPr lang="en-US" sz="10999" spc="-109">
                <a:solidFill>
                  <a:srgbClr val="000000"/>
                </a:solidFill>
                <a:latin typeface="Fira Sans Bold"/>
              </a:rPr>
              <a:t>THANK </a:t>
            </a:r>
          </a:p>
          <a:p>
            <a:pPr>
              <a:lnSpc>
                <a:spcPts val="6929"/>
              </a:lnSpc>
            </a:pPr>
            <a:r>
              <a:rPr lang="en-US" sz="10999" spc="-109">
                <a:solidFill>
                  <a:srgbClr val="000000"/>
                </a:solidFill>
                <a:latin typeface="Fira Sans Bold"/>
              </a:rPr>
              <a:t>             YOU !</a:t>
            </a:r>
          </a:p>
        </p:txBody>
      </p:sp>
      <p:grpSp>
        <p:nvGrpSpPr>
          <p:cNvPr name="Group 19" id="19"/>
          <p:cNvGrpSpPr/>
          <p:nvPr/>
        </p:nvGrpSpPr>
        <p:grpSpPr>
          <a:xfrm rot="-10800000">
            <a:off x="-78900" y="8378612"/>
            <a:ext cx="3378391" cy="2925703"/>
            <a:chOff x="0" y="0"/>
            <a:chExt cx="3619627" cy="3134614"/>
          </a:xfrm>
        </p:grpSpPr>
        <p:sp>
          <p:nvSpPr>
            <p:cNvPr name="Freeform 20" id="2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DAGBzneVWm0</dc:identifier>
  <dcterms:modified xsi:type="dcterms:W3CDTF">2011-08-01T06:04:30Z</dcterms:modified>
  <cp:revision>1</cp:revision>
  <dc:title>Company Internal Deck Presentation</dc:title>
</cp:coreProperties>
</file>

<file path=docProps/thumbnail.jpeg>
</file>